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6" r:id="rId10"/>
    <p:sldId id="261" r:id="rId11"/>
    <p:sldId id="274" r:id="rId12"/>
    <p:sldId id="262" r:id="rId13"/>
    <p:sldId id="263" r:id="rId14"/>
    <p:sldId id="264" r:id="rId15"/>
    <p:sldId id="265" r:id="rId16"/>
    <p:sldId id="272" r:id="rId17"/>
    <p:sldId id="267" r:id="rId18"/>
    <p:sldId id="268" r:id="rId19"/>
    <p:sldId id="269" r:id="rId20"/>
    <p:sldId id="270" r:id="rId21"/>
    <p:sldId id="271" r:id="rId22"/>
  </p:sldIdLst>
  <p:sldSz cx="12192000" cy="6858000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Bebas neue" panose="020B0606020202050201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LEMON MILK Medium" panose="00000600000000000000" pitchFamily="50" charset="0"/>
      <p:regular r:id="rId30"/>
    </p:embeddedFont>
    <p:embeddedFont>
      <p:font typeface="Montserrat" pitchFamily="2" charset="0"/>
      <p:bold r:id="rId31"/>
    </p:embeddedFont>
    <p:embeddedFont>
      <p:font typeface="Montserrat Light" pitchFamily="2" charset="0"/>
      <p:regular r:id="rId3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2106"/>
    <a:srgbClr val="F83B1C"/>
    <a:srgbClr val="FA6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551F11-D65C-2E99-3510-37B97CED5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8659FE-15FF-52A3-E959-0EDCB0E06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D8F6AB-3F65-C67D-9C0C-C88E8C4A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72943B-B736-7290-C87E-6A704850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23B448-26CE-E814-4E26-76AE772D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31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F0B8F-AAEF-0CB4-367F-F83CCED6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A57A10-CEFD-879B-7AE3-5D032ACF6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C9C496-4067-E651-59AA-05EF5078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14BC8-AABA-48CB-96ED-2579DCE8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2A3F87-FE32-1848-D905-E58A5B2C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13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D7ABC9-651B-2644-EE75-F06F384D5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C01D878-3B31-73C7-4A70-04B74F2C5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1F174B-6E25-8867-0F94-67B54E4C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29CC24-A8DD-1433-1757-FFCD0B45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36382-A851-C399-A320-27D80699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31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83C07D-77C5-1BEC-6C84-A09C7AA4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79A7CC-4E23-EC6F-DB88-CAAB50003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596326-847E-C5D8-CBA4-65256616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E4455-9E48-1E8D-C936-901A3757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04501-21BC-79B7-5693-D300AFB5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53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A2DA1-2072-5665-C2AE-221499AB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B7771F-033C-0579-B8CD-B6772EB4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2298D6-1467-1EBA-7DC8-7B979E87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D13F17-2290-D861-587D-6E0CAD4F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413E9C-3722-B56A-3B82-3F86542A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87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F61E2B-E037-ED12-9A86-2EAF8D4F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AC0DF-4BE4-609B-A536-5F48A0AC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7FAD3F-A487-9C54-8826-0868D489A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7240C-E9A6-331A-8FCF-2F9B06FF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28EE64-A8F0-65FF-61BB-55EEADD6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973DC7-9B23-EAA0-B28F-4B7DDA02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95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7207A-F2E3-894B-38C9-2EBE9CD8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FD85D5-3FBA-E927-59E0-2090D4B05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C6D821-B174-E942-B4D5-7FA63714C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B9227B-3B95-D809-1B5C-E2B5D92CA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0226D37-CF64-FA3F-0B68-0C03A0728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B80DC5-F0F7-22A3-7C1A-A0BF0F74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A72697C-5DB3-023E-3C0A-73A9B3B9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538A41-EA12-5DBA-B27B-C29E2D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36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B8895-E3E8-FE0B-0CA6-E59FD132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296BD1-C915-BB93-D5CC-EE2C700D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93C72B-6ED6-B82A-036F-C8C86EC0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F02D7F-A661-8ED0-3E8B-1417694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42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F8834B-C8D5-BF27-EDD0-7E73ED09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1A6A4B-5F18-327A-9726-4A847EB4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8DB1B4-3650-F6BF-6AFF-1EC20E2A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48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5066B-F02E-230D-DAE0-BA197E96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1AFE09-C2A7-2873-94AD-6A20C6268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D2B4F3-0185-78F5-DAC3-C463B3840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94B708-ABE8-823A-63E4-FE38F46C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DD45ED-30C1-01E0-086D-33FF342B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3647C7-B68D-B01A-808F-D13E35E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0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D9444D-984D-E46B-BF8E-ED7716F9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69619A6-E5E8-1B16-0583-F075A963F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DE4932-FF31-0F7E-03E4-200502084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086AF9-9FD0-E0EA-7A9A-8819B9D2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B5E68F-08CF-441F-EEAE-D60E4E7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A711CA-A58E-2E85-866F-091A82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7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77134E5-8D7C-612B-8F40-8DCB37BA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641C26-B542-8239-6260-8E91C11B4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A76D17-F3A8-D54C-0583-D8A528164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E9E4C-B1C4-4D1D-B74B-9CC97F256459}" type="datetimeFigureOut">
              <a:rPr lang="it-IT" smtClean="0"/>
              <a:t>09/06/2022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E4A6D8-8B08-3437-D8D9-7778438CF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A8CAFD-22B2-FD1F-D74F-4AFE6BB40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6AFAE-DB2E-4639-8B6C-03A2B6E3AD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58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73683-FEA9-54F4-2C9E-7323A18CB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latin typeface="LEMON MILK Medium" panose="00000600000000000000" pitchFamily="50" charset="0"/>
              </a:rPr>
              <a:t>Riconoscimento degli attributi facciali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50B2E0-EEF6-0BB6-2981-42DDD6D56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271"/>
            <a:ext cx="9144000" cy="1655762"/>
          </a:xfrm>
        </p:spPr>
        <p:txBody>
          <a:bodyPr/>
          <a:lstStyle/>
          <a:p>
            <a:r>
              <a:rPr lang="it-IT" sz="2200" dirty="0">
                <a:latin typeface="Montserrat Light" panose="00000400000000000000" pitchFamily="2" charset="0"/>
              </a:rPr>
              <a:t>Alessia Patricolo, Ilenia Pezzullo, Giorgio Vergona</a:t>
            </a:r>
          </a:p>
          <a:p>
            <a:r>
              <a:rPr lang="it-IT" sz="1600" dirty="0">
                <a:latin typeface="Montserrat Light" panose="00000400000000000000" pitchFamily="2" charset="0"/>
              </a:rPr>
              <a:t>Gruppo 3 – </a:t>
            </a:r>
            <a:r>
              <a:rPr lang="it-IT" sz="1600" dirty="0" err="1">
                <a:latin typeface="Montserrat Light" panose="00000400000000000000" pitchFamily="2" charset="0"/>
              </a:rPr>
              <a:t>a.a</a:t>
            </a:r>
            <a:r>
              <a:rPr lang="it-IT" sz="1600" dirty="0">
                <a:latin typeface="Montserrat Light" panose="00000400000000000000" pitchFamily="2" charset="0"/>
              </a:rPr>
              <a:t>. 2021/2022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40519DE-F15F-61B3-8701-4BE4F8853028}"/>
              </a:ext>
            </a:extLst>
          </p:cNvPr>
          <p:cNvCxnSpPr/>
          <p:nvPr/>
        </p:nvCxnSpPr>
        <p:spPr>
          <a:xfrm>
            <a:off x="1524000" y="3676262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9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22BB00-0631-7987-4C0A-BA4FF27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 err="1">
                <a:latin typeface="Bebas Neue" panose="020B0606020202050201" pitchFamily="34" charset="0"/>
              </a:rPr>
              <a:t>Efficient</a:t>
            </a:r>
            <a:r>
              <a:rPr lang="it-IT" sz="5400" dirty="0">
                <a:latin typeface="Bebas Neue" panose="020B0606020202050201" pitchFamily="34" charset="0"/>
              </a:rPr>
              <a:t>-net b3</a:t>
            </a:r>
          </a:p>
        </p:txBody>
      </p:sp>
      <p:pic>
        <p:nvPicPr>
          <p:cNvPr id="8" name="Immagine 7" descr="Immagine che contiene tramonto, scuro&#10;&#10;Descrizione generata automaticamente">
            <a:extLst>
              <a:ext uri="{FF2B5EF4-FFF2-40B4-BE49-F238E27FC236}">
                <a16:creationId xmlns:a16="http://schemas.microsoft.com/office/drawing/2014/main" id="{64647CE5-9C72-4406-B5D3-7C39F8B5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1690688"/>
            <a:ext cx="10842171" cy="451005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A9B247F-0476-ADA7-67F8-E37F16BFDC4E}"/>
              </a:ext>
            </a:extLst>
          </p:cNvPr>
          <p:cNvSpPr/>
          <p:nvPr/>
        </p:nvSpPr>
        <p:spPr>
          <a:xfrm rot="2700000">
            <a:off x="11161348" y="-1049702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8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C4C645-3483-E8BB-9A2B-DCEC7618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EFFICIENT-NETS VS CONV-NETS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BFB29E-3C79-D014-630C-B7BC7C25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5" y="2238065"/>
            <a:ext cx="4511092" cy="3523013"/>
          </a:xfrm>
          <a:prstGeom prst="rect">
            <a:avLst/>
          </a:prstGeom>
        </p:spPr>
      </p:pic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92A2DA4-AC67-F12A-4748-2E48FD0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3" y="2197737"/>
            <a:ext cx="5822679" cy="360367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D2189E5-D1C3-4D45-D453-0798C062C730}"/>
              </a:ext>
            </a:extLst>
          </p:cNvPr>
          <p:cNvSpPr/>
          <p:nvPr/>
        </p:nvSpPr>
        <p:spPr>
          <a:xfrm rot="2700000">
            <a:off x="11180010" y="-1049702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23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2691D12A-0C9A-ABEF-0345-A9C6DA07058C}"/>
              </a:ext>
            </a:extLst>
          </p:cNvPr>
          <p:cNvSpPr/>
          <p:nvPr/>
        </p:nvSpPr>
        <p:spPr>
          <a:xfrm rot="5400000">
            <a:off x="5046297" y="1109673"/>
            <a:ext cx="2099405" cy="12372976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042A6B-97FD-8B7D-EDBF-60643673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La nostra rete: high-</a:t>
            </a:r>
            <a:r>
              <a:rPr lang="it-IT" sz="5400" dirty="0" err="1">
                <a:latin typeface="Bebas Neue" panose="020B0606020202050201" pitchFamily="34" charset="0"/>
              </a:rPr>
              <a:t>Efficient</a:t>
            </a:r>
            <a:r>
              <a:rPr lang="it-IT" sz="5400" dirty="0">
                <a:latin typeface="Bebas Neue" panose="020B0606020202050201" pitchFamily="34" charset="0"/>
              </a:rPr>
              <a:t>-net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2D3285A-8E01-80E7-8615-A503A745F2A8}"/>
              </a:ext>
            </a:extLst>
          </p:cNvPr>
          <p:cNvSpPr/>
          <p:nvPr/>
        </p:nvSpPr>
        <p:spPr>
          <a:xfrm>
            <a:off x="365373" y="3693880"/>
            <a:ext cx="2441359" cy="861134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Montserrat" pitchFamily="2" charset="0"/>
              </a:rPr>
              <a:t>EfficientNet</a:t>
            </a:r>
            <a:r>
              <a:rPr lang="it-IT" b="1" dirty="0">
                <a:solidFill>
                  <a:schemeClr val="bg1"/>
                </a:solidFill>
                <a:latin typeface="Montserrat" pitchFamily="2" charset="0"/>
              </a:rPr>
              <a:t> B3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462842D-C8C4-7345-3B63-259201A3E4C5}"/>
              </a:ext>
            </a:extLst>
          </p:cNvPr>
          <p:cNvSpPr/>
          <p:nvPr/>
        </p:nvSpPr>
        <p:spPr>
          <a:xfrm>
            <a:off x="3971187" y="3693880"/>
            <a:ext cx="3327646" cy="861134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 pitchFamily="2" charset="0"/>
              </a:rPr>
              <a:t>GlobalAveragePooling2D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902ABB1-F826-4B06-9EF0-7AB7D3DA9A1C}"/>
              </a:ext>
            </a:extLst>
          </p:cNvPr>
          <p:cNvSpPr/>
          <p:nvPr/>
        </p:nvSpPr>
        <p:spPr>
          <a:xfrm>
            <a:off x="8463288" y="3693880"/>
            <a:ext cx="1376040" cy="861134"/>
          </a:xfrm>
          <a:prstGeom prst="roundRect">
            <a:avLst/>
          </a:prstGeom>
          <a:solidFill>
            <a:srgbClr val="FA6F58"/>
          </a:solidFill>
          <a:ln w="38100">
            <a:solidFill>
              <a:srgbClr val="F83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 pitchFamily="2" charset="0"/>
              </a:rPr>
              <a:t>Dense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6A5F45B-B308-BA2F-A9D6-A1A9EFD789E3}"/>
              </a:ext>
            </a:extLst>
          </p:cNvPr>
          <p:cNvCxnSpPr>
            <a:cxnSpLocks/>
          </p:cNvCxnSpPr>
          <p:nvPr/>
        </p:nvCxnSpPr>
        <p:spPr>
          <a:xfrm>
            <a:off x="2938663" y="4124447"/>
            <a:ext cx="923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C6A75AC-4C40-097A-FA22-E45B2964A8C0}"/>
              </a:ext>
            </a:extLst>
          </p:cNvPr>
          <p:cNvCxnSpPr>
            <a:cxnSpLocks/>
          </p:cNvCxnSpPr>
          <p:nvPr/>
        </p:nvCxnSpPr>
        <p:spPr>
          <a:xfrm>
            <a:off x="7424938" y="4124447"/>
            <a:ext cx="923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ABBA264-CD29-592C-5B74-C3A357AD5FFE}"/>
              </a:ext>
            </a:extLst>
          </p:cNvPr>
          <p:cNvCxnSpPr>
            <a:cxnSpLocks/>
          </p:cNvCxnSpPr>
          <p:nvPr/>
        </p:nvCxnSpPr>
        <p:spPr>
          <a:xfrm>
            <a:off x="9977638" y="4124447"/>
            <a:ext cx="923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 descr="Immagine che contiene tramonto, scuro&#10;&#10;Descrizione generata automaticamente">
            <a:extLst>
              <a:ext uri="{FF2B5EF4-FFF2-40B4-BE49-F238E27FC236}">
                <a16:creationId xmlns:a16="http://schemas.microsoft.com/office/drawing/2014/main" id="{29B2558F-2CE9-A03D-9FD6-DA7712D36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4" y="2515796"/>
            <a:ext cx="2450015" cy="101914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A6C3BF6-04D3-82D1-2582-D5A20859B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85" y="2313522"/>
            <a:ext cx="1628553" cy="122141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1647CBD-5B69-106A-6B0E-3EEF51AD2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1"/>
          <a:stretch/>
        </p:blipFill>
        <p:spPr>
          <a:xfrm>
            <a:off x="4803262" y="2302987"/>
            <a:ext cx="1739695" cy="123195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092283B-9941-7BE5-645A-ED119B860740}"/>
              </a:ext>
            </a:extLst>
          </p:cNvPr>
          <p:cNvSpPr txBox="1"/>
          <p:nvPr/>
        </p:nvSpPr>
        <p:spPr>
          <a:xfrm>
            <a:off x="10888092" y="3801281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latin typeface="Montserrat" pitchFamily="2" charset="0"/>
              </a:rPr>
              <a:t>40 </a:t>
            </a:r>
          </a:p>
          <a:p>
            <a:pPr algn="ctr"/>
            <a:r>
              <a:rPr lang="it-IT" b="1" dirty="0">
                <a:latin typeface="Montserrat" pitchFamily="2" charset="0"/>
              </a:rPr>
              <a:t>Output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6F97DD-CA27-7E26-CADC-CBF73A6CFE5E}"/>
              </a:ext>
            </a:extLst>
          </p:cNvPr>
          <p:cNvSpPr txBox="1"/>
          <p:nvPr/>
        </p:nvSpPr>
        <p:spPr>
          <a:xfrm>
            <a:off x="8417719" y="2103246"/>
            <a:ext cx="1559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Montserrat Light" pitchFamily="2" charset="0"/>
              </a:rPr>
              <a:t>Activation: </a:t>
            </a:r>
            <a:r>
              <a:rPr lang="it-IT" sz="1100" dirty="0" err="1">
                <a:latin typeface="Montserrat Light" pitchFamily="2" charset="0"/>
              </a:rPr>
              <a:t>Sigmoid</a:t>
            </a:r>
            <a:endParaRPr lang="it-IT" sz="1100" dirty="0">
              <a:latin typeface="Montserrat Light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33FC730-B76E-C427-02EA-222C500D5EEA}"/>
              </a:ext>
            </a:extLst>
          </p:cNvPr>
          <p:cNvSpPr/>
          <p:nvPr/>
        </p:nvSpPr>
        <p:spPr>
          <a:xfrm rot="2700000">
            <a:off x="11198671" y="-1049703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68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indossando, uomo, musica, cappello&#10;&#10;Descrizione generata automaticamente">
            <a:extLst>
              <a:ext uri="{FF2B5EF4-FFF2-40B4-BE49-F238E27FC236}">
                <a16:creationId xmlns:a16="http://schemas.microsoft.com/office/drawing/2014/main" id="{267A3CE2-B060-31AB-3F73-3637E864D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0773"/>
            <a:ext cx="1695450" cy="2076450"/>
          </a:xfrm>
          <a:prstGeom prst="rect">
            <a:avLst/>
          </a:prstGeo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6716E0A-2C28-1E7C-02B5-B507898AD690}"/>
              </a:ext>
            </a:extLst>
          </p:cNvPr>
          <p:cNvSpPr/>
          <p:nvPr/>
        </p:nvSpPr>
        <p:spPr>
          <a:xfrm>
            <a:off x="4043694" y="2896385"/>
            <a:ext cx="2887745" cy="1065229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itchFamily="2" charset="0"/>
              </a:rPr>
              <a:t>High-</a:t>
            </a:r>
            <a:r>
              <a:rPr lang="it-IT" b="1" dirty="0" err="1">
                <a:latin typeface="Montserrat" pitchFamily="2" charset="0"/>
              </a:rPr>
              <a:t>EfficientNet</a:t>
            </a:r>
            <a:endParaRPr lang="it-IT" b="1" dirty="0">
              <a:latin typeface="Montserrat" pitchFamily="2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87959E3-84F2-5645-D075-75E383C857CA}"/>
              </a:ext>
            </a:extLst>
          </p:cNvPr>
          <p:cNvCxnSpPr>
            <a:cxnSpLocks/>
          </p:cNvCxnSpPr>
          <p:nvPr/>
        </p:nvCxnSpPr>
        <p:spPr>
          <a:xfrm>
            <a:off x="7200900" y="3428998"/>
            <a:ext cx="118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8184084-5523-E912-EDCE-8BD537213EF0}"/>
              </a:ext>
            </a:extLst>
          </p:cNvPr>
          <p:cNvCxnSpPr>
            <a:cxnSpLocks/>
          </p:cNvCxnSpPr>
          <p:nvPr/>
        </p:nvCxnSpPr>
        <p:spPr>
          <a:xfrm>
            <a:off x="2657475" y="3428998"/>
            <a:ext cx="118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FE5B51-C591-045C-0402-1F99C7997F80}"/>
              </a:ext>
            </a:extLst>
          </p:cNvPr>
          <p:cNvSpPr txBox="1"/>
          <p:nvPr/>
        </p:nvSpPr>
        <p:spPr>
          <a:xfrm>
            <a:off x="8658051" y="2045462"/>
            <a:ext cx="3353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Bald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0.1056</a:t>
            </a:r>
          </a:p>
          <a:p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Black_hair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0.3356</a:t>
            </a:r>
          </a:p>
          <a:p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Brown_hair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0.8564</a:t>
            </a:r>
          </a:p>
          <a:p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Wearing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0.9987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Male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0.9785</a:t>
            </a:r>
          </a:p>
          <a:p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Wearing_earings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0.2015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Young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: 0.8798</a:t>
            </a: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704BD3-5E9A-D0FD-E460-4885D89BE2FA}"/>
              </a:ext>
            </a:extLst>
          </p:cNvPr>
          <p:cNvSpPr/>
          <p:nvPr/>
        </p:nvSpPr>
        <p:spPr>
          <a:xfrm rot="5400000">
            <a:off x="5046297" y="1109669"/>
            <a:ext cx="2099405" cy="12372976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CD8CF6D6-51A1-73F9-B82B-5F31018D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la rete in azione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6D39E63-BD8E-20E2-19DD-BDB3AB5CF8E7}"/>
              </a:ext>
            </a:extLst>
          </p:cNvPr>
          <p:cNvSpPr/>
          <p:nvPr/>
        </p:nvSpPr>
        <p:spPr>
          <a:xfrm rot="5400000">
            <a:off x="5046296" y="1109671"/>
            <a:ext cx="2099405" cy="12372976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5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46D699B-E34A-22C6-935F-32F6A149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62727"/>
              </p:ext>
            </p:extLst>
          </p:nvPr>
        </p:nvGraphicFramePr>
        <p:xfrm>
          <a:off x="575804" y="1364347"/>
          <a:ext cx="5130800" cy="4595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042">
                  <a:extLst>
                    <a:ext uri="{9D8B030D-6E8A-4147-A177-3AD203B41FA5}">
                      <a16:colId xmlns:a16="http://schemas.microsoft.com/office/drawing/2014/main" val="331343263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80846787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808447345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3255982091"/>
                    </a:ext>
                  </a:extLst>
                </a:gridCol>
                <a:gridCol w="888998">
                  <a:extLst>
                    <a:ext uri="{9D8B030D-6E8A-4147-A177-3AD203B41FA5}">
                      <a16:colId xmlns:a16="http://schemas.microsoft.com/office/drawing/2014/main" val="1302960911"/>
                    </a:ext>
                  </a:extLst>
                </a:gridCol>
              </a:tblGrid>
              <a:tr h="339003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Modelli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Auc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Val_loss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Val_auc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34820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30 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09617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30 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479050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30 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95886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30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0,01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0.3415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269823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70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0,001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5886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70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0,001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839164"/>
                  </a:ext>
                </a:extLst>
              </a:tr>
              <a:tr h="339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70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0,001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0.1916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0.9617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13631"/>
                  </a:ext>
                </a:extLst>
              </a:tr>
              <a:tr h="339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70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0,001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48715"/>
                  </a:ext>
                </a:extLst>
              </a:tr>
            </a:tbl>
          </a:graphicData>
        </a:graphic>
      </p:graphicFrame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E2B76160-AF5D-C1B1-D316-3F3109332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03727"/>
              </p:ext>
            </p:extLst>
          </p:nvPr>
        </p:nvGraphicFramePr>
        <p:xfrm>
          <a:off x="6448284" y="1364347"/>
          <a:ext cx="5130800" cy="46144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0042">
                  <a:extLst>
                    <a:ext uri="{9D8B030D-6E8A-4147-A177-3AD203B41FA5}">
                      <a16:colId xmlns:a16="http://schemas.microsoft.com/office/drawing/2014/main" val="331343263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80846787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808447345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3255982091"/>
                    </a:ext>
                  </a:extLst>
                </a:gridCol>
                <a:gridCol w="888998">
                  <a:extLst>
                    <a:ext uri="{9D8B030D-6E8A-4147-A177-3AD203B41FA5}">
                      <a16:colId xmlns:a16="http://schemas.microsoft.com/office/drawing/2014/main" val="1302960911"/>
                    </a:ext>
                  </a:extLst>
                </a:gridCol>
              </a:tblGrid>
              <a:tr h="339003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Modelli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Auc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Val_loss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Val_auc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34820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120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09617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120 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479050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r>
                        <a:rPr lang="it-IT" sz="1400" dirty="0" err="1"/>
                        <a:t>N_l</a:t>
                      </a:r>
                      <a:r>
                        <a:rPr lang="it-IT" sz="1400" dirty="0"/>
                        <a:t> = 120 </a:t>
                      </a:r>
                    </a:p>
                    <a:p>
                      <a:r>
                        <a:rPr lang="it-IT" sz="1400" dirty="0" err="1"/>
                        <a:t>L_r</a:t>
                      </a:r>
                      <a:r>
                        <a:rPr lang="it-IT" sz="1400" dirty="0"/>
                        <a:t> = 0,001 – E = </a:t>
                      </a:r>
                      <a:r>
                        <a:rPr lang="it-IT" sz="14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95886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N_l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70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L_r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0,01 – E = </a:t>
                      </a:r>
                      <a:r>
                        <a:rPr kumimoji="0" lang="it-IT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endParaRPr kumimoji="0" lang="it-IT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0.3568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0.8631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0.4105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269823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N_l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L_r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0,01 – E = </a:t>
                      </a:r>
                      <a:r>
                        <a:rPr kumimoji="0" lang="it-IT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kumimoji="0" lang="it-IT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0.2988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0.9023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87549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N_l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L_r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0,1 – E = </a:t>
                      </a:r>
                      <a:r>
                        <a:rPr kumimoji="0" lang="it-IT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kumimoji="0" lang="it-IT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0.3509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0.6369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0.6889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93036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N_l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30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L_r</a:t>
                      </a:r>
                      <a:r>
                        <a:rPr kumimoji="0" lang="it-IT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= 1,0 – E = </a:t>
                      </a:r>
                      <a:r>
                        <a:rPr kumimoji="0" lang="it-IT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endParaRPr kumimoji="0" lang="it-IT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0.7561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0.4417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0.7857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5886"/>
                  </a:ext>
                </a:extLst>
              </a:tr>
              <a:tr h="339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N_l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30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L_r</a:t>
                      </a: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0,1 – E = </a:t>
                      </a: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0.3931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0.4408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/>
                        <a:t>0.8499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13631"/>
                  </a:ext>
                </a:extLst>
              </a:tr>
            </a:tbl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2F0DFE08-491F-8B62-9433-0D73289D5320}"/>
              </a:ext>
            </a:extLst>
          </p:cNvPr>
          <p:cNvSpPr/>
          <p:nvPr/>
        </p:nvSpPr>
        <p:spPr>
          <a:xfrm>
            <a:off x="601204" y="4933047"/>
            <a:ext cx="5080000" cy="500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DF07C5-8C62-81D8-C756-46B41505F116}"/>
              </a:ext>
            </a:extLst>
          </p:cNvPr>
          <p:cNvSpPr txBox="1"/>
          <p:nvPr/>
        </p:nvSpPr>
        <p:spPr>
          <a:xfrm>
            <a:off x="538480" y="6223518"/>
            <a:ext cx="576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N_l</a:t>
            </a:r>
            <a:r>
              <a:rPr lang="it-IT" sz="1400" dirty="0"/>
              <a:t> =</a:t>
            </a:r>
            <a:r>
              <a:rPr lang="it-IT" sz="1400" dirty="0">
                <a:sym typeface="Wingdings" panose="05000000000000000000" pitchFamily="2" charset="2"/>
              </a:rPr>
              <a:t> numero di livelli bloccati	</a:t>
            </a:r>
            <a:r>
              <a:rPr lang="it-IT" sz="1400" dirty="0" err="1">
                <a:sym typeface="Wingdings" panose="05000000000000000000" pitchFamily="2" charset="2"/>
              </a:rPr>
              <a:t>L_r</a:t>
            </a:r>
            <a:r>
              <a:rPr lang="it-IT" sz="1400" dirty="0">
                <a:sym typeface="Wingdings" panose="05000000000000000000" pitchFamily="2" charset="2"/>
              </a:rPr>
              <a:t> = learning rate	E = epoche</a:t>
            </a:r>
            <a:endParaRPr lang="it-IT" sz="140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59115ED4-7625-6AD5-3E74-AD1264DB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Risultati di training e </a:t>
            </a:r>
            <a:r>
              <a:rPr lang="it-IT" sz="5400" dirty="0" err="1">
                <a:latin typeface="Bebas Neue" panose="020B0606020202050201" pitchFamily="34" charset="0"/>
              </a:rPr>
              <a:t>validation</a:t>
            </a:r>
            <a:endParaRPr lang="it-IT" sz="54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3C83377D-7773-3ADA-080D-66F0DB2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Risultati di training e </a:t>
            </a:r>
            <a:r>
              <a:rPr lang="it-IT" sz="5400" dirty="0" err="1">
                <a:latin typeface="Bebas Neue" panose="020B0606020202050201" pitchFamily="34" charset="0"/>
              </a:rPr>
              <a:t>validation</a:t>
            </a:r>
            <a:endParaRPr lang="it-IT" sz="5400" dirty="0">
              <a:latin typeface="Bebas Neue" panose="020B0606020202050201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96BF42-EE30-5522-8629-70164F731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11" y="3066824"/>
            <a:ext cx="5173689" cy="276983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8B3DC6-0092-93A2-4BF8-D239B497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" y="3066825"/>
            <a:ext cx="5173689" cy="276983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A16277-8E09-98B6-F565-1151326DDF5E}"/>
              </a:ext>
            </a:extLst>
          </p:cNvPr>
          <p:cNvSpPr txBox="1"/>
          <p:nvPr/>
        </p:nvSpPr>
        <p:spPr>
          <a:xfrm>
            <a:off x="713286" y="1328410"/>
            <a:ext cx="10953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 Light" pitchFamily="2" charset="0"/>
              </a:rPr>
              <a:t>L’aumento eccessivo di livelli fissi non è sempre stato conveniente</a:t>
            </a:r>
          </a:p>
          <a:p>
            <a:r>
              <a:rPr lang="it-IT" sz="2200" dirty="0">
                <a:latin typeface="Montserrat Light" pitchFamily="2" charset="0"/>
              </a:rPr>
              <a:t>Il numero di epoche quasi sempre ha portato a migliori valori di AUC e </a:t>
            </a:r>
            <a:r>
              <a:rPr lang="it-IT" sz="2200" dirty="0" err="1">
                <a:latin typeface="Montserrat Light" pitchFamily="2" charset="0"/>
              </a:rPr>
              <a:t>loss</a:t>
            </a:r>
            <a:r>
              <a:rPr lang="it-IT" sz="2200" dirty="0">
                <a:latin typeface="Montserrat Light" pitchFamily="2" charset="0"/>
              </a:rPr>
              <a:t> </a:t>
            </a:r>
          </a:p>
          <a:p>
            <a:r>
              <a:rPr lang="it-IT" sz="2200" dirty="0">
                <a:latin typeface="Montserrat Light" pitchFamily="2" charset="0"/>
              </a:rPr>
              <a:t>Le migliori prestazioni sono state raggiunte con </a:t>
            </a:r>
            <a:r>
              <a:rPr lang="it-IT" sz="2200" dirty="0" err="1">
                <a:latin typeface="Montserrat Light" pitchFamily="2" charset="0"/>
              </a:rPr>
              <a:t>learning_rate</a:t>
            </a:r>
            <a:r>
              <a:rPr lang="it-IT" sz="2200" dirty="0">
                <a:latin typeface="Montserrat Light" pitchFamily="2" charset="0"/>
              </a:rPr>
              <a:t> pari a 0.001, per valori più elevati si nota un netto peggioramento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AEC822-5072-BCB3-0049-1B0248B08463}"/>
              </a:ext>
            </a:extLst>
          </p:cNvPr>
          <p:cNvSpPr txBox="1"/>
          <p:nvPr/>
        </p:nvSpPr>
        <p:spPr>
          <a:xfrm>
            <a:off x="552264" y="6161151"/>
            <a:ext cx="6318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Montserrat" pitchFamily="2" charset="0"/>
              </a:rPr>
              <a:t>Num_levels</a:t>
            </a:r>
            <a:r>
              <a:rPr lang="it-IT" sz="1600" b="1" dirty="0">
                <a:latin typeface="Montserrat" pitchFamily="2" charset="0"/>
              </a:rPr>
              <a:t> = 70, </a:t>
            </a:r>
            <a:r>
              <a:rPr lang="it-IT" sz="1600" b="1" dirty="0" err="1">
                <a:latin typeface="Montserrat" pitchFamily="2" charset="0"/>
              </a:rPr>
              <a:t>learning_rate</a:t>
            </a:r>
            <a:r>
              <a:rPr lang="it-IT" sz="1600" b="1" dirty="0">
                <a:latin typeface="Montserrat" pitchFamily="2" charset="0"/>
              </a:rPr>
              <a:t> = 0.001, </a:t>
            </a:r>
            <a:r>
              <a:rPr lang="it-IT" sz="1600" b="1" dirty="0" err="1">
                <a:latin typeface="Montserrat" pitchFamily="2" charset="0"/>
              </a:rPr>
              <a:t>epochs</a:t>
            </a:r>
            <a:r>
              <a:rPr lang="it-IT" sz="1600" b="1" dirty="0">
                <a:latin typeface="Montserrat" pitchFamily="2" charset="0"/>
              </a:rPr>
              <a:t> = 5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F3EED15-0106-6761-F6F8-ED48CC5E2E1F}"/>
              </a:ext>
            </a:extLst>
          </p:cNvPr>
          <p:cNvSpPr/>
          <p:nvPr/>
        </p:nvSpPr>
        <p:spPr>
          <a:xfrm rot="2700000">
            <a:off x="11188952" y="5808299"/>
            <a:ext cx="2099405" cy="209940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39C8331-3D1E-721E-A67E-172226539EB7}"/>
              </a:ext>
            </a:extLst>
          </p:cNvPr>
          <p:cNvGrpSpPr/>
          <p:nvPr/>
        </p:nvGrpSpPr>
        <p:grpSpPr>
          <a:xfrm>
            <a:off x="1074575" y="1301177"/>
            <a:ext cx="10042849" cy="5429820"/>
            <a:chOff x="1138334" y="1311632"/>
            <a:chExt cx="10042849" cy="5429820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522549A4-568F-11D8-B214-3681BDAEC828}"/>
                </a:ext>
              </a:extLst>
            </p:cNvPr>
            <p:cNvSpPr txBox="1"/>
            <p:nvPr/>
          </p:nvSpPr>
          <p:spPr>
            <a:xfrm>
              <a:off x="1138334" y="1311632"/>
              <a:ext cx="6419461" cy="5429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5_o_Clock_Shadow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0.9665354173803173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Arched_Eyebrows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0.9100287129995804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Attractive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0.9139097744360902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Bags_Under_Eyes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0.8917689261316817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Bald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0.9945568729550012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Bangs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0.9847292491728185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Big_Lips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0.7726725076797016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Big_Nose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0.8830406980762544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Black_Hair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0.9587810871461498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Blond_Hair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0.9781753815408972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Blurry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0.9703679329691074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Brown_Hair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0.9062940122707929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Bushy_Eyebrows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0.9432287309843815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Chubby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0.9546490359075964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Double_Chin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0.9643716935116098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Eyeglasses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0.9985071586344232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Goatee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0.9860188645130183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Gray_Hair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0.9849792951940137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Heavy_Makeup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0.9781012073827923</a:t>
              </a: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High_Cheekbones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0.950261181303842</a:t>
              </a:r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6FCFE6F-346D-9826-5072-3352DA7013CC}"/>
                </a:ext>
              </a:extLst>
            </p:cNvPr>
            <p:cNvSpPr txBox="1"/>
            <p:nvPr/>
          </p:nvSpPr>
          <p:spPr>
            <a:xfrm>
              <a:off x="6096000" y="1311632"/>
              <a:ext cx="5085183" cy="5429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Male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0.9982096636956126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Mouth_Slightly_Open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0.9821253484909208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Mustache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0.9767212088617606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Narrow_Eyes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0.8785821228180652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No_Beard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0.9864190206968333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FF0000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Oval_Face</a:t>
              </a:r>
              <a:r>
                <a:rPr lang="it-IT" sz="1400" b="1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0.7559495716621438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Pale_Skin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0.9578348593513824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Pointy_Nose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0.8044365207751694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Receding_Hairline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0.9455632783637077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Rosy_Cheeks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0.9579506693824118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Sideburns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0.990146612260391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Smiling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0.9804189822782394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Straight_Hair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0.878783739822854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Wavy_Hair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0.9231467052098752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Wearing_Earrings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0.9534233094035685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Wearing_Hat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0.9971913251494051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Wearing_Lipstick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0.9852506301602086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Wearing_Necklace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0.8503639029736678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Wearing_Necktie</a:t>
              </a: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 0.9820989490968765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300"/>
                </a:spcAft>
              </a:pPr>
              <a:r>
                <a:rPr lang="it-IT" sz="1400" b="1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Young</a:t>
              </a:r>
              <a:r>
                <a:rPr lang="it-IT" sz="140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:  0.9347925065289867</a:t>
              </a:r>
              <a:endPara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tolo 1">
            <a:extLst>
              <a:ext uri="{FF2B5EF4-FFF2-40B4-BE49-F238E27FC236}">
                <a16:creationId xmlns:a16="http://schemas.microsoft.com/office/drawing/2014/main" id="{5D0DD265-13A3-0FAA-AC87-C4D2F8167AEB}"/>
              </a:ext>
            </a:extLst>
          </p:cNvPr>
          <p:cNvSpPr txBox="1">
            <a:spLocks/>
          </p:cNvSpPr>
          <p:nvPr/>
        </p:nvSpPr>
        <p:spPr>
          <a:xfrm>
            <a:off x="838200" y="2856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latin typeface="Bebas Neue" panose="020B0606020202050201" pitchFamily="34" charset="0"/>
              </a:rPr>
              <a:t>Risultati di test</a:t>
            </a:r>
          </a:p>
        </p:txBody>
      </p:sp>
    </p:spTree>
    <p:extLst>
      <p:ext uri="{BB962C8B-B14F-4D97-AF65-F5344CB8AC3E}">
        <p14:creationId xmlns:p14="http://schemas.microsoft.com/office/powerpoint/2010/main" val="5199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B0293A0-71D3-13EE-483A-9AA32FEDDC80}"/>
              </a:ext>
            </a:extLst>
          </p:cNvPr>
          <p:cNvSpPr txBox="1">
            <a:spLocks/>
          </p:cNvSpPr>
          <p:nvPr/>
        </p:nvSpPr>
        <p:spPr>
          <a:xfrm>
            <a:off x="838200" y="2856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latin typeface="Bebas Neue" panose="020B0606020202050201" pitchFamily="34" charset="0"/>
              </a:rPr>
              <a:t>Risultati di test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1A016A-9F94-EFF0-F563-A50C816D9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6" y="1193477"/>
            <a:ext cx="11422228" cy="232323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4BBC923-D43D-E5DF-B85F-1E3BF441B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6" y="4053200"/>
            <a:ext cx="11422228" cy="23232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3282D2-AD4E-0B37-3660-8F81F4C00E59}"/>
              </a:ext>
            </a:extLst>
          </p:cNvPr>
          <p:cNvSpPr txBox="1"/>
          <p:nvPr/>
        </p:nvSpPr>
        <p:spPr>
          <a:xfrm>
            <a:off x="477619" y="3544373"/>
            <a:ext cx="6318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Montserrat Light" pitchFamily="2" charset="0"/>
              </a:rPr>
              <a:t>Num_levels</a:t>
            </a:r>
            <a:r>
              <a:rPr lang="it-IT" sz="1600" dirty="0">
                <a:latin typeface="Montserrat Light" pitchFamily="2" charset="0"/>
              </a:rPr>
              <a:t> = 70, </a:t>
            </a:r>
            <a:r>
              <a:rPr lang="it-IT" sz="1600" dirty="0" err="1">
                <a:latin typeface="Montserrat Light" pitchFamily="2" charset="0"/>
              </a:rPr>
              <a:t>learning_rate</a:t>
            </a:r>
            <a:r>
              <a:rPr lang="it-IT" sz="1600" dirty="0">
                <a:latin typeface="Montserrat Light" pitchFamily="2" charset="0"/>
              </a:rPr>
              <a:t> = 0.001, </a:t>
            </a:r>
            <a:r>
              <a:rPr lang="it-IT" sz="1600" dirty="0" err="1">
                <a:latin typeface="Montserrat Light" pitchFamily="2" charset="0"/>
              </a:rPr>
              <a:t>epochs</a:t>
            </a:r>
            <a:r>
              <a:rPr lang="it-IT" sz="1600" dirty="0">
                <a:latin typeface="Montserrat Light" pitchFamily="2" charset="0"/>
              </a:rPr>
              <a:t> = 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E5451D-E7A9-0C3D-FF97-DD04386CF18B}"/>
              </a:ext>
            </a:extLst>
          </p:cNvPr>
          <p:cNvSpPr txBox="1"/>
          <p:nvPr/>
        </p:nvSpPr>
        <p:spPr>
          <a:xfrm>
            <a:off x="477619" y="6403100"/>
            <a:ext cx="6318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Montserrat Light" pitchFamily="2" charset="0"/>
              </a:rPr>
              <a:t>Num_levels</a:t>
            </a:r>
            <a:r>
              <a:rPr lang="it-IT" sz="1600" dirty="0">
                <a:latin typeface="Montserrat Light" pitchFamily="2" charset="0"/>
              </a:rPr>
              <a:t> = 70, </a:t>
            </a:r>
            <a:r>
              <a:rPr lang="it-IT" sz="1600" dirty="0" err="1">
                <a:latin typeface="Montserrat Light" pitchFamily="2" charset="0"/>
              </a:rPr>
              <a:t>learning_rate</a:t>
            </a:r>
            <a:r>
              <a:rPr lang="it-IT" sz="1600" dirty="0">
                <a:latin typeface="Montserrat Light" pitchFamily="2" charset="0"/>
              </a:rPr>
              <a:t> = 0.1, </a:t>
            </a:r>
            <a:r>
              <a:rPr lang="it-IT" sz="1600" dirty="0" err="1">
                <a:latin typeface="Montserrat Light" pitchFamily="2" charset="0"/>
              </a:rPr>
              <a:t>epochs</a:t>
            </a:r>
            <a:r>
              <a:rPr lang="it-IT" sz="1600" dirty="0">
                <a:latin typeface="Montserrat Light" pitchFamily="2" charset="0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112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D0FB92B-C8F2-F2CB-3DAE-BDD591F26594}"/>
              </a:ext>
            </a:extLst>
          </p:cNvPr>
          <p:cNvSpPr txBox="1">
            <a:spLocks/>
          </p:cNvSpPr>
          <p:nvPr/>
        </p:nvSpPr>
        <p:spPr>
          <a:xfrm>
            <a:off x="838200" y="19231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latin typeface="Bebas Neue" panose="020B0606020202050201" pitchFamily="34" charset="0"/>
              </a:rPr>
              <a:t>conclusioni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9CD97A-13CD-0484-ED20-40B3EDE28B2A}"/>
              </a:ext>
            </a:extLst>
          </p:cNvPr>
          <p:cNvSpPr txBox="1"/>
          <p:nvPr/>
        </p:nvSpPr>
        <p:spPr>
          <a:xfrm>
            <a:off x="522516" y="1611186"/>
            <a:ext cx="11597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Montserrat Light" pitchFamily="2" charset="0"/>
              </a:rPr>
              <a:t>EfficientNet-B3 buon compromesso tra efficienza e accuratezza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Montserrat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Montserrat Light" pitchFamily="2" charset="0"/>
              </a:rPr>
              <a:t>Prestazioni rispetto all’AUC complessivamente buone, ma alcuni attributi sono risultati più difficili da identificare anche dai modelli migliori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Montserrat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Montserrat Light" pitchFamily="2" charset="0"/>
              </a:rPr>
              <a:t>Nonostante la riduzione del dataset i risultati sono stati soddisfacenti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Montserrat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Montserrat Light" pitchFamily="2" charset="0"/>
              </a:rPr>
              <a:t>L’aumento eccessivo del numero di epoche e di livelli fissi non ha comportato notevoli miglioramenti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Montserrat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Montserrat Light" pitchFamily="2" charset="0"/>
              </a:rPr>
              <a:t>Non si è mai verificato </a:t>
            </a:r>
            <a:r>
              <a:rPr lang="it-IT" sz="2400" i="1" dirty="0" err="1">
                <a:latin typeface="Montserrat Light" pitchFamily="2" charset="0"/>
              </a:rPr>
              <a:t>overfitting</a:t>
            </a:r>
            <a:endParaRPr lang="it-IT" sz="2400" dirty="0">
              <a:latin typeface="Montserrat Light" pitchFamily="2" charset="0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F388034-1BC6-89FC-E37B-D4EF0C9AA8AD}"/>
              </a:ext>
            </a:extLst>
          </p:cNvPr>
          <p:cNvCxnSpPr/>
          <p:nvPr/>
        </p:nvCxnSpPr>
        <p:spPr>
          <a:xfrm>
            <a:off x="3973285" y="1082351"/>
            <a:ext cx="4226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1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64CBC-B830-5DB7-8708-917AF0B9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71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4020202020204" pitchFamily="34" charset="0"/>
              </a:rPr>
              <a:t>Obiettivo del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09CD8E-E444-E3E7-31C5-E48679876F46}"/>
              </a:ext>
            </a:extLst>
          </p:cNvPr>
          <p:cNvSpPr txBox="1"/>
          <p:nvPr/>
        </p:nvSpPr>
        <p:spPr>
          <a:xfrm>
            <a:off x="437761" y="1690688"/>
            <a:ext cx="115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0" i="0" u="none" strike="noStrike" baseline="0" dirty="0">
                <a:latin typeface="Montserrat Light" panose="00000400000000000000" pitchFamily="2" charset="0"/>
              </a:rPr>
              <a:t>Obiettivo di questo progetto è l’analisi di un volto per determinare attributi come: colore dei capelli, presenza di occhiali, presenza della barba.</a:t>
            </a:r>
            <a:endParaRPr lang="it-IT" sz="2400" dirty="0">
              <a:latin typeface="Montserrat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4F424C-FAD5-E08B-AEB3-286C9D2E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26" y="3195257"/>
            <a:ext cx="7425091" cy="2543176"/>
          </a:xfrm>
          <a:prstGeom prst="rect">
            <a:avLst/>
          </a:prstGeom>
          <a:ln w="38100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52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F0D0AF-26D7-1E83-064B-641E93C3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51" y="109211"/>
            <a:ext cx="6582747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APPLICAZIONI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1DFDFD7-3EEB-D17C-C026-7EBD7DC08FEC}"/>
              </a:ext>
            </a:extLst>
          </p:cNvPr>
          <p:cNvGrpSpPr/>
          <p:nvPr/>
        </p:nvGrpSpPr>
        <p:grpSpPr>
          <a:xfrm>
            <a:off x="2002973" y="1500088"/>
            <a:ext cx="8728783" cy="4868056"/>
            <a:chOff x="2002973" y="1500088"/>
            <a:chExt cx="8728783" cy="4868056"/>
          </a:xfrm>
        </p:grpSpPr>
        <p:pic>
          <p:nvPicPr>
            <p:cNvPr id="1026" name="Picture 2" descr="Riconoscimento automatico del volto: i rischi della tecnologia - Agenda  Digitale">
              <a:extLst>
                <a:ext uri="{FF2B5EF4-FFF2-40B4-BE49-F238E27FC236}">
                  <a16:creationId xmlns:a16="http://schemas.microsoft.com/office/drawing/2014/main" id="{AC821EFF-DA43-9C0C-3D30-7C24032C9B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/>
            <a:stretch/>
          </p:blipFill>
          <p:spPr bwMode="auto">
            <a:xfrm>
              <a:off x="7697754" y="1500088"/>
              <a:ext cx="3034002" cy="2275502"/>
            </a:xfrm>
            <a:prstGeom prst="rect">
              <a:avLst/>
            </a:prstGeom>
            <a:ln w="38100" cap="sq">
              <a:solidFill>
                <a:schemeClr val="accent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79B412-20D6-DF3D-8CEB-E35DB47BF1DA}"/>
                </a:ext>
              </a:extLst>
            </p:cNvPr>
            <p:cNvSpPr txBox="1"/>
            <p:nvPr/>
          </p:nvSpPr>
          <p:spPr>
            <a:xfrm>
              <a:off x="2002973" y="2036652"/>
              <a:ext cx="4982548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>
                  <a:latin typeface="Montserrat Light" pitchFamily="2" charset="0"/>
                </a:rPr>
                <a:t>Il riconoscimento di attributi facciali rappresenta uno degli strumenti adoperati nella </a:t>
              </a:r>
              <a:r>
                <a:rPr lang="it-IT" sz="2200" b="1" dirty="0">
                  <a:latin typeface="Montserrat" pitchFamily="2" charset="0"/>
                </a:rPr>
                <a:t>face </a:t>
              </a:r>
              <a:r>
                <a:rPr lang="it-IT" sz="2200" b="1" dirty="0" err="1">
                  <a:latin typeface="Montserrat" pitchFamily="2" charset="0"/>
                </a:rPr>
                <a:t>detection</a:t>
              </a:r>
              <a:r>
                <a:rPr lang="it-IT" sz="2200" dirty="0">
                  <a:latin typeface="Montserrat Light" pitchFamily="2" charset="0"/>
                </a:rPr>
                <a:t>:</a:t>
              </a:r>
            </a:p>
            <a:p>
              <a:endParaRPr lang="it-IT" sz="2200" i="1" dirty="0">
                <a:latin typeface="Montserrat Light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200" dirty="0">
                  <a:latin typeface="Montserrat Light" pitchFamily="2" charset="0"/>
                </a:rPr>
                <a:t>riconoscimento facciale su dispositivi mobili</a:t>
              </a:r>
            </a:p>
            <a:p>
              <a:endParaRPr lang="it-IT" sz="2200" dirty="0">
                <a:latin typeface="Montserrat Light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200" dirty="0">
                  <a:latin typeface="Montserrat Light" pitchFamily="2" charset="0"/>
                </a:rPr>
                <a:t>individuazione di volti in immagini di videosorveglianza</a:t>
              </a:r>
            </a:p>
          </p:txBody>
        </p:sp>
        <p:pic>
          <p:nvPicPr>
            <p:cNvPr id="1028" name="Picture 4" descr="Identikit: un modo concreto per aiutare le istituzioni in occasione di  eventi criminosi - SIA Sistema Italiano Autodifesa Professional">
              <a:extLst>
                <a:ext uri="{FF2B5EF4-FFF2-40B4-BE49-F238E27FC236}">
                  <a16:creationId xmlns:a16="http://schemas.microsoft.com/office/drawing/2014/main" id="{85E22C88-DCDC-A16B-B1C4-29EA21A0D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754" y="4092642"/>
              <a:ext cx="3034002" cy="2275502"/>
            </a:xfrm>
            <a:prstGeom prst="rect">
              <a:avLst/>
            </a:prstGeom>
            <a:ln w="38100" cap="sq">
              <a:solidFill>
                <a:schemeClr val="accent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4DF1C410-5501-E4DD-1B1D-209F55382295}"/>
              </a:ext>
            </a:extLst>
          </p:cNvPr>
          <p:cNvSpPr/>
          <p:nvPr/>
        </p:nvSpPr>
        <p:spPr>
          <a:xfrm>
            <a:off x="-69204" y="-65314"/>
            <a:ext cx="852976" cy="6988628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16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40B3D0-4A8B-083A-81C4-8A4F50A9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33" y="2718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 err="1">
                <a:latin typeface="Bebas Neue" panose="020B0606020202050201" pitchFamily="34" charset="0"/>
              </a:rPr>
              <a:t>CelebA</a:t>
            </a:r>
            <a:endParaRPr lang="it-IT" sz="5400" dirty="0">
              <a:latin typeface="Bebas Neue" panose="020B0606020202050201" pitchFamily="34" charset="0"/>
            </a:endParaRPr>
          </a:p>
        </p:txBody>
      </p:sp>
      <p:pic>
        <p:nvPicPr>
          <p:cNvPr id="4" name="Immagine 3" descr="Immagine che contiene filo, mosaico, piastrellato&#10;&#10;Descrizione generata automaticamente">
            <a:extLst>
              <a:ext uri="{FF2B5EF4-FFF2-40B4-BE49-F238E27FC236}">
                <a16:creationId xmlns:a16="http://schemas.microsoft.com/office/drawing/2014/main" id="{7CD5BBA5-C354-FABC-8F4C-B66BC8CF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5085"/>
            <a:ext cx="4512004" cy="2800864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89EA4-8E7B-30B9-C46F-AD74250BAD20}"/>
              </a:ext>
            </a:extLst>
          </p:cNvPr>
          <p:cNvSpPr txBox="1"/>
          <p:nvPr/>
        </p:nvSpPr>
        <p:spPr>
          <a:xfrm>
            <a:off x="429209" y="1499332"/>
            <a:ext cx="1169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Montserrat Light" pitchFamily="2" charset="0"/>
              </a:rPr>
              <a:t>Dataset di immagini che identifica attributi facciali di celebrità. </a:t>
            </a:r>
          </a:p>
          <a:p>
            <a:pPr algn="ctr"/>
            <a:r>
              <a:rPr lang="it-IT" sz="2400" dirty="0">
                <a:latin typeface="Montserrat Light" pitchFamily="2" charset="0"/>
              </a:rPr>
              <a:t>Usato per </a:t>
            </a:r>
            <a:r>
              <a:rPr lang="it-IT" sz="2400" b="1" dirty="0">
                <a:latin typeface="Montserrat" pitchFamily="2" charset="0"/>
              </a:rPr>
              <a:t>face </a:t>
            </a:r>
            <a:r>
              <a:rPr lang="it-IT" sz="2400" b="1" dirty="0" err="1">
                <a:latin typeface="Montserrat" pitchFamily="2" charset="0"/>
              </a:rPr>
              <a:t>attribute</a:t>
            </a:r>
            <a:r>
              <a:rPr lang="it-IT" sz="2400" b="1" dirty="0">
                <a:latin typeface="Montserrat" pitchFamily="2" charset="0"/>
              </a:rPr>
              <a:t> </a:t>
            </a:r>
            <a:r>
              <a:rPr lang="it-IT" sz="2400" b="1" dirty="0" err="1">
                <a:latin typeface="Montserrat" pitchFamily="2" charset="0"/>
              </a:rPr>
              <a:t>recognition</a:t>
            </a:r>
            <a:r>
              <a:rPr lang="it-IT" sz="2400" dirty="0">
                <a:latin typeface="Montserrat Light" pitchFamily="2" charset="0"/>
              </a:rPr>
              <a:t>,  face </a:t>
            </a:r>
            <a:r>
              <a:rPr lang="it-IT" sz="2400" dirty="0" err="1">
                <a:latin typeface="Montserrat Light" pitchFamily="2" charset="0"/>
              </a:rPr>
              <a:t>recognition</a:t>
            </a:r>
            <a:r>
              <a:rPr lang="it-IT" sz="2400" dirty="0">
                <a:latin typeface="Montserrat Light" pitchFamily="2" charset="0"/>
              </a:rPr>
              <a:t>, landmark </a:t>
            </a:r>
            <a:r>
              <a:rPr lang="it-IT" sz="2400" dirty="0" err="1">
                <a:latin typeface="Montserrat Light" pitchFamily="2" charset="0"/>
              </a:rPr>
              <a:t>localization</a:t>
            </a:r>
            <a:r>
              <a:rPr lang="it-IT" sz="2000" dirty="0">
                <a:latin typeface="Montserrat Light" pitchFamily="2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597377-AFBE-254E-FFF4-3F4C9A751559}"/>
              </a:ext>
            </a:extLst>
          </p:cNvPr>
          <p:cNvSpPr txBox="1"/>
          <p:nvPr/>
        </p:nvSpPr>
        <p:spPr>
          <a:xfrm>
            <a:off x="6096000" y="3566020"/>
            <a:ext cx="5753876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Montserrat" pitchFamily="2" charset="0"/>
              </a:rPr>
              <a:t> 10,177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 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ontserrat Light" pitchFamily="2" charset="0"/>
              </a:rPr>
              <a:t>identità</a:t>
            </a:r>
            <a:endParaRPr lang="en-US" sz="2400" b="0" i="0" dirty="0">
              <a:solidFill>
                <a:srgbClr val="000000"/>
              </a:solidFill>
              <a:effectLst/>
              <a:latin typeface="Montserrat Ligh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Montserrat Ligh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Montserrat" pitchFamily="2" charset="0"/>
              </a:rPr>
              <a:t> 202,599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 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ontserrat Light" pitchFamily="2" charset="0"/>
              </a:rPr>
              <a:t>immagini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ontserrat Light" pitchFamily="2" charset="0"/>
              </a:rPr>
              <a:t> di volti (178</a:t>
            </a:r>
            <a:r>
              <a:rPr lang="en-US" sz="2400" dirty="0">
                <a:solidFill>
                  <a:srgbClr val="000000"/>
                </a:solidFill>
                <a:latin typeface="Montserrat Light" pitchFamily="2" charset="0"/>
              </a:rPr>
              <a:t>x218)</a:t>
            </a:r>
            <a:endParaRPr lang="en-US" sz="2400" b="0" i="0" dirty="0">
              <a:solidFill>
                <a:srgbClr val="000000"/>
              </a:solidFill>
              <a:effectLst/>
              <a:latin typeface="Montserrat Ligh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Montserrat Ligh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Montserrat" pitchFamily="2" charset="0"/>
              </a:rPr>
              <a:t>40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Montserrat Light" pitchFamily="2" charset="0"/>
              </a:rPr>
              <a:t>attributi</a:t>
            </a:r>
            <a:r>
              <a:rPr lang="en-US" sz="2400" i="0" dirty="0">
                <a:solidFill>
                  <a:srgbClr val="000000"/>
                </a:solidFill>
                <a:effectLst/>
                <a:latin typeface="Montserrat Light" pitchFamily="2" charset="0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Montserrat Light" pitchFamily="2" charset="0"/>
              </a:rPr>
              <a:t>binari</a:t>
            </a:r>
            <a:r>
              <a:rPr lang="en-US" sz="2400" i="0" dirty="0">
                <a:solidFill>
                  <a:srgbClr val="000000"/>
                </a:solidFill>
                <a:effectLst/>
                <a:latin typeface="Montserrat Light" pitchFamily="2" charset="0"/>
              </a:rPr>
              <a:t> per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Montserrat Light" pitchFamily="2" charset="0"/>
              </a:rPr>
              <a:t>immagine</a:t>
            </a:r>
            <a:r>
              <a:rPr lang="en-US" sz="2400" i="0" dirty="0">
                <a:solidFill>
                  <a:srgbClr val="000000"/>
                </a:solidFill>
                <a:effectLst/>
                <a:latin typeface="Montserrat Light" pitchFamily="2" charset="0"/>
              </a:rPr>
              <a:t>.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AE8B0B-DA7C-956B-B29F-25BED98BC197}"/>
              </a:ext>
            </a:extLst>
          </p:cNvPr>
          <p:cNvCxnSpPr>
            <a:cxnSpLocks/>
          </p:cNvCxnSpPr>
          <p:nvPr/>
        </p:nvCxnSpPr>
        <p:spPr>
          <a:xfrm>
            <a:off x="5822302" y="3135085"/>
            <a:ext cx="0" cy="280086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BDE8EE-E6D1-4DD8-1FE3-3701A7074ECB}"/>
              </a:ext>
            </a:extLst>
          </p:cNvPr>
          <p:cNvSpPr txBox="1"/>
          <p:nvPr/>
        </p:nvSpPr>
        <p:spPr>
          <a:xfrm>
            <a:off x="671804" y="6202094"/>
            <a:ext cx="10506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Z. Liu, P. Luo, X. Wang, and X. Tang, “Deep Learning Face Attributes in the Wild” International </a:t>
            </a:r>
            <a:r>
              <a:rPr lang="it-IT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Conference on Computer Vision (ICCV), 2015</a:t>
            </a:r>
            <a:r>
              <a:rPr lang="it-IT" sz="16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3BCBE5-7AA3-25DC-37B7-725877DE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Esempi </a:t>
            </a:r>
          </a:p>
        </p:txBody>
      </p:sp>
      <p:pic>
        <p:nvPicPr>
          <p:cNvPr id="4" name="Immagine 3" descr="Immagine che contiene testo, persona, uomo, tuta&#10;&#10;Descrizione generata automaticamente">
            <a:extLst>
              <a:ext uri="{FF2B5EF4-FFF2-40B4-BE49-F238E27FC236}">
                <a16:creationId xmlns:a16="http://schemas.microsoft.com/office/drawing/2014/main" id="{FEDF1228-67ED-B103-AF89-EA0CA61E3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02" y="1644035"/>
            <a:ext cx="1713824" cy="20989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magine 5" descr="Immagine che contiene donna, abbigliamento, posando&#10;&#10;Descrizione generata automaticamente">
            <a:extLst>
              <a:ext uri="{FF2B5EF4-FFF2-40B4-BE49-F238E27FC236}">
                <a16:creationId xmlns:a16="http://schemas.microsoft.com/office/drawing/2014/main" id="{B0AEC5B9-6ECC-07FB-3CA5-9429E8FA9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09" y="4249316"/>
            <a:ext cx="1695450" cy="20764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magine 7" descr="Immagine che contiene persona, occhiali&#10;&#10;Descrizione generata automaticamente">
            <a:extLst>
              <a:ext uri="{FF2B5EF4-FFF2-40B4-BE49-F238E27FC236}">
                <a16:creationId xmlns:a16="http://schemas.microsoft.com/office/drawing/2014/main" id="{1E563EEC-5100-0106-8CB9-F561F201A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31" y="4249316"/>
            <a:ext cx="1695450" cy="20764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Immagine 9" descr="Immagine che contiene abbigliamento, parrucchino&#10;&#10;Descrizione generata automaticamente">
            <a:extLst>
              <a:ext uri="{FF2B5EF4-FFF2-40B4-BE49-F238E27FC236}">
                <a16:creationId xmlns:a16="http://schemas.microsoft.com/office/drawing/2014/main" id="{AEE09794-1076-C11D-1761-32DBACEA6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18" y="1655286"/>
            <a:ext cx="1695450" cy="20764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Immagine 11" descr="Immagine che contiene persona, giocatore, rosso, sport&#10;&#10;Descrizione generata automaticamente">
            <a:extLst>
              <a:ext uri="{FF2B5EF4-FFF2-40B4-BE49-F238E27FC236}">
                <a16:creationId xmlns:a16="http://schemas.microsoft.com/office/drawing/2014/main" id="{B3775AC0-C5C7-6685-F193-D93996C45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33" y="1655286"/>
            <a:ext cx="1695451" cy="207645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Immagine 13" descr="Immagine che contiene testo, uomo, abbigliamento, tuta&#10;&#10;Descrizione generata automaticamente">
            <a:extLst>
              <a:ext uri="{FF2B5EF4-FFF2-40B4-BE49-F238E27FC236}">
                <a16:creationId xmlns:a16="http://schemas.microsoft.com/office/drawing/2014/main" id="{D42CE886-51F5-5DA6-6817-405AC62F5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75" y="1644035"/>
            <a:ext cx="1713824" cy="20989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Immagine 15" descr="Immagine che contiene testo, persona, parrucchino&#10;&#10;Descrizione generata automaticamente">
            <a:extLst>
              <a:ext uri="{FF2B5EF4-FFF2-40B4-BE49-F238E27FC236}">
                <a16:creationId xmlns:a16="http://schemas.microsoft.com/office/drawing/2014/main" id="{BD4D5B77-662C-5D02-E1F1-A531D1018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32" y="4249316"/>
            <a:ext cx="1700183" cy="208224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8" name="Immagine 17" descr="Immagine che contiene uomo, persona, posando, maglietta&#10;&#10;Descrizione generata automaticamente">
            <a:extLst>
              <a:ext uri="{FF2B5EF4-FFF2-40B4-BE49-F238E27FC236}">
                <a16:creationId xmlns:a16="http://schemas.microsoft.com/office/drawing/2014/main" id="{7E9360C9-1D72-E4D4-BC48-714E916DC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18" y="4249316"/>
            <a:ext cx="1711810" cy="20964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7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E5A97-EB99-6ADF-71A7-937718FEA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PREPARAZIONE DEL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B461E6-B5A1-E093-D6F9-A5C6CF44C4E4}"/>
              </a:ext>
            </a:extLst>
          </p:cNvPr>
          <p:cNvSpPr txBox="1"/>
          <p:nvPr/>
        </p:nvSpPr>
        <p:spPr>
          <a:xfrm>
            <a:off x="993350" y="1448713"/>
            <a:ext cx="110352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Montserrat Light" pitchFamily="2" charset="0"/>
              </a:rPr>
              <a:t>Dataset dimezzato (101,300 immagini)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Montserrat Light" pitchFamily="2" charset="0"/>
              </a:rPr>
              <a:t>Estrazione dei 40 attributi per ogni immagine con rispettivi nomi dei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Montserrat Light" pitchFamily="2" charset="0"/>
              </a:rPr>
              <a:t>Divisione dei dati in </a:t>
            </a:r>
            <a:r>
              <a:rPr lang="it-IT" sz="2200" i="1" dirty="0">
                <a:latin typeface="Montserrat Light" pitchFamily="2" charset="0"/>
              </a:rPr>
              <a:t>Training</a:t>
            </a:r>
            <a:r>
              <a:rPr lang="it-IT" sz="2200" dirty="0">
                <a:latin typeface="Montserrat Light" pitchFamily="2" charset="0"/>
              </a:rPr>
              <a:t> (70%), </a:t>
            </a:r>
            <a:r>
              <a:rPr lang="it-IT" sz="2200" i="1" dirty="0" err="1">
                <a:latin typeface="Montserrat Light" pitchFamily="2" charset="0"/>
              </a:rPr>
              <a:t>Validation</a:t>
            </a:r>
            <a:r>
              <a:rPr lang="it-IT" sz="2200" dirty="0">
                <a:latin typeface="Montserrat Light" pitchFamily="2" charset="0"/>
              </a:rPr>
              <a:t> (10%),</a:t>
            </a:r>
            <a:r>
              <a:rPr lang="it-IT" sz="2200" i="1" dirty="0">
                <a:latin typeface="Montserrat Light" pitchFamily="2" charset="0"/>
              </a:rPr>
              <a:t>Test</a:t>
            </a:r>
            <a:r>
              <a:rPr lang="it-IT" sz="2200" dirty="0">
                <a:latin typeface="Montserrat Light" pitchFamily="2" charset="0"/>
              </a:rPr>
              <a:t> (20%)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Montserrat Light" pitchFamily="2" charset="0"/>
              </a:rPr>
              <a:t>Augmentation</a:t>
            </a:r>
            <a:r>
              <a:rPr lang="it-IT" sz="2200" dirty="0">
                <a:latin typeface="Montserrat Light" pitchFamily="2" charset="0"/>
              </a:rPr>
              <a:t> del Training: rotazione, ridimensionamento, traslazioni verticali e orizzontali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6FF3A5-B3B3-3A5E-E0D4-05E4CFFD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4" y="3429000"/>
            <a:ext cx="4580017" cy="30558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9229238-51D5-786B-250A-1CED0907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/>
        </p:blipFill>
        <p:spPr>
          <a:xfrm>
            <a:off x="6510971" y="3568267"/>
            <a:ext cx="5042853" cy="2803970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43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48513-0B1F-8C3E-B18A-35E8BA33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ebas Neue" panose="020B0606020202050201" pitchFamily="34" charset="0"/>
              </a:rPr>
              <a:t>EFFICIENT-NETS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AA4870D-497D-EAAC-945C-1F1C3F38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14198" r="5168"/>
          <a:stretch/>
        </p:blipFill>
        <p:spPr>
          <a:xfrm>
            <a:off x="2432163" y="3550161"/>
            <a:ext cx="7544667" cy="319450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224BFC-6AE9-EFA0-72C6-8965AE91779B}"/>
              </a:ext>
            </a:extLst>
          </p:cNvPr>
          <p:cNvSpPr txBox="1"/>
          <p:nvPr/>
        </p:nvSpPr>
        <p:spPr>
          <a:xfrm>
            <a:off x="630233" y="1452250"/>
            <a:ext cx="111485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 Light" pitchFamily="2" charset="0"/>
              </a:rPr>
              <a:t>Famiglia di modelli, ottenuti tramite </a:t>
            </a:r>
            <a:r>
              <a:rPr lang="it-IT" sz="2200" b="1" dirty="0">
                <a:latin typeface="Montserrat" pitchFamily="2" charset="0"/>
              </a:rPr>
              <a:t>scale-up</a:t>
            </a:r>
            <a:r>
              <a:rPr lang="it-IT" sz="2200" dirty="0">
                <a:latin typeface="Montserrat Light" pitchFamily="2" charset="0"/>
              </a:rPr>
              <a:t> di una CNN preesistente detta </a:t>
            </a:r>
            <a:r>
              <a:rPr lang="it-IT" sz="2200" i="1" dirty="0">
                <a:latin typeface="Montserrat Light" pitchFamily="2" charset="0"/>
              </a:rPr>
              <a:t>baseline</a:t>
            </a:r>
          </a:p>
          <a:p>
            <a:endParaRPr lang="it-IT" sz="2200" i="1" dirty="0">
              <a:latin typeface="Montserrat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Montserrat Light" pitchFamily="2" charset="0"/>
              </a:rPr>
              <a:t>Lo scale-up è utilizzato per ottenere una migliore accuratezza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Montserrat Light" pitchFamily="2" charset="0"/>
              </a:rPr>
              <a:t>Scale-up in </a:t>
            </a:r>
            <a:r>
              <a:rPr lang="it-IT" sz="2200" i="1" dirty="0">
                <a:latin typeface="Montserrat Light" pitchFamily="2" charset="0"/>
              </a:rPr>
              <a:t>profondità</a:t>
            </a:r>
            <a:r>
              <a:rPr lang="it-IT" sz="2200" dirty="0">
                <a:latin typeface="Montserrat Light" pitchFamily="2" charset="0"/>
              </a:rPr>
              <a:t>, </a:t>
            </a:r>
            <a:r>
              <a:rPr lang="it-IT" sz="2200" i="1" dirty="0">
                <a:latin typeface="Montserrat Light" pitchFamily="2" charset="0"/>
              </a:rPr>
              <a:t>ampiezza</a:t>
            </a:r>
            <a:r>
              <a:rPr lang="it-IT" sz="2200" dirty="0">
                <a:latin typeface="Montserrat Light" pitchFamily="2" charset="0"/>
              </a:rPr>
              <a:t> e </a:t>
            </a:r>
            <a:r>
              <a:rPr lang="it-IT" sz="2200" i="1" dirty="0">
                <a:latin typeface="Montserrat Light" pitchFamily="2" charset="0"/>
              </a:rPr>
              <a:t>risoluzione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5C67EA0-8DEF-2AD5-67D5-DB6BEE43F585}"/>
              </a:ext>
            </a:extLst>
          </p:cNvPr>
          <p:cNvSpPr/>
          <p:nvPr/>
        </p:nvSpPr>
        <p:spPr>
          <a:xfrm rot="2700000">
            <a:off x="11198671" y="-1049703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6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FAE90C-7E60-41F8-9589-DDFE7781439C}"/>
              </a:ext>
            </a:extLst>
          </p:cNvPr>
          <p:cNvSpPr txBox="1">
            <a:spLocks/>
          </p:cNvSpPr>
          <p:nvPr/>
        </p:nvSpPr>
        <p:spPr>
          <a:xfrm>
            <a:off x="838200" y="31847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latin typeface="Bebas Neue" panose="020B0606020202050201" pitchFamily="34" charset="0"/>
              </a:rPr>
              <a:t>Compound scale-up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7844D80-7C55-52B8-CD39-738B212FC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776691"/>
            <a:ext cx="4881563" cy="16724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6E8F19-2838-D515-890A-65441F0EC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903284"/>
            <a:ext cx="7772399" cy="24095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0C4BF0-AA16-4840-35AA-5A9D53552E22}"/>
              </a:ext>
            </a:extLst>
          </p:cNvPr>
          <p:cNvSpPr txBox="1"/>
          <p:nvPr/>
        </p:nvSpPr>
        <p:spPr>
          <a:xfrm>
            <a:off x="709612" y="1828094"/>
            <a:ext cx="5544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Montserrat Light" pitchFamily="2" charset="0"/>
              </a:rPr>
              <a:t>Il modello che utilizza il compound scaling riesce ad ottenere una migliore discriminazione di oggetti e dettagli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6D8EA2-025D-19BA-AD6A-894E504F43C4}"/>
              </a:ext>
            </a:extLst>
          </p:cNvPr>
          <p:cNvSpPr/>
          <p:nvPr/>
        </p:nvSpPr>
        <p:spPr>
          <a:xfrm rot="2700000">
            <a:off x="11198671" y="-1049703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2C9116-F74C-1AAD-4F73-280B737AD79B}"/>
              </a:ext>
            </a:extLst>
          </p:cNvPr>
          <p:cNvSpPr txBox="1"/>
          <p:nvPr/>
        </p:nvSpPr>
        <p:spPr>
          <a:xfrm>
            <a:off x="562242" y="6358356"/>
            <a:ext cx="11383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M. Tan, and Q. Le, “</a:t>
            </a:r>
            <a:r>
              <a:rPr lang="en-US" sz="1400" dirty="0" err="1"/>
              <a:t>Efficientnet</a:t>
            </a:r>
            <a:r>
              <a:rPr lang="en-US" sz="1400" dirty="0"/>
              <a:t>: Rethinking model scaling for convolutional neural networks,” International Conference on Machine Learning (ICLR), 2019.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553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42A6B-97FD-8B7D-EDBF-60643673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 err="1">
                <a:latin typeface="Bebas Neue" panose="020B0606020202050201" pitchFamily="34" charset="0"/>
              </a:rPr>
              <a:t>Efficient</a:t>
            </a:r>
            <a:r>
              <a:rPr lang="it-IT" sz="5400" dirty="0">
                <a:latin typeface="Bebas Neue" panose="020B0606020202050201" pitchFamily="34" charset="0"/>
              </a:rPr>
              <a:t>-net b0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3C9237-6EAA-7AC6-0FDD-477C288BDCD8}"/>
              </a:ext>
            </a:extLst>
          </p:cNvPr>
          <p:cNvSpPr txBox="1"/>
          <p:nvPr/>
        </p:nvSpPr>
        <p:spPr>
          <a:xfrm>
            <a:off x="760744" y="1475244"/>
            <a:ext cx="10670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 Light" pitchFamily="2" charset="0"/>
              </a:rPr>
              <a:t>L’efficacia dello scale-up di una rete è fortemente influenzata dalla baseline.</a:t>
            </a:r>
          </a:p>
          <a:p>
            <a:r>
              <a:rPr lang="it-IT" sz="2200" b="1" dirty="0">
                <a:latin typeface="Montserrat" pitchFamily="2" charset="0"/>
              </a:rPr>
              <a:t>EfficientNet-B0</a:t>
            </a:r>
            <a:r>
              <a:rPr lang="it-IT" sz="2200" dirty="0">
                <a:latin typeface="Montserrat Light" pitchFamily="2" charset="0"/>
              </a:rPr>
              <a:t> è la baseline di riferimento per tutta la famiglia di </a:t>
            </a:r>
            <a:r>
              <a:rPr lang="it-IT" sz="2200" dirty="0" err="1">
                <a:latin typeface="Montserrat Light" pitchFamily="2" charset="0"/>
              </a:rPr>
              <a:t>EfficientNets</a:t>
            </a:r>
            <a:endParaRPr lang="it-IT" sz="2200" dirty="0">
              <a:latin typeface="Montserrat Light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4A07A-8325-E89B-02BD-651F51608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92" y="3031920"/>
            <a:ext cx="4282367" cy="29080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88BC7F1-42B5-6B48-67D7-4E5AA713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4" y="3031919"/>
            <a:ext cx="6220865" cy="290802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A9FAA5C-4311-EFFE-4426-1297B801C87F}"/>
              </a:ext>
            </a:extLst>
          </p:cNvPr>
          <p:cNvSpPr/>
          <p:nvPr/>
        </p:nvSpPr>
        <p:spPr>
          <a:xfrm rot="2700000">
            <a:off x="11161348" y="-1049702"/>
            <a:ext cx="2099405" cy="209940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0835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F06F7C771A8445B55AE16D378C1BD4" ma:contentTypeVersion="2" ma:contentTypeDescription="Create a new document." ma:contentTypeScope="" ma:versionID="1ae7862984a57425a727667e8e77f4bf">
  <xsd:schema xmlns:xsd="http://www.w3.org/2001/XMLSchema" xmlns:xs="http://www.w3.org/2001/XMLSchema" xmlns:p="http://schemas.microsoft.com/office/2006/metadata/properties" xmlns:ns2="96282140-229a-4193-b1c0-47f894bdf6dc" targetNamespace="http://schemas.microsoft.com/office/2006/metadata/properties" ma:root="true" ma:fieldsID="f26a13e53087ed2dd700b6d72dcc94b8" ns2:_="">
    <xsd:import namespace="96282140-229a-4193-b1c0-47f894bdf6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282140-229a-4193-b1c0-47f894bdf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BB9CE1-B624-43CD-A52A-838BCD475D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1465A2-0B15-4848-902C-BBBD10ADAE36}">
  <ds:schemaRefs>
    <ds:schemaRef ds:uri="http://schemas.microsoft.com/office/2006/metadata/properties"/>
    <ds:schemaRef ds:uri="http://schemas.microsoft.com/office/infopath/2007/PartnerControls"/>
    <ds:schemaRef ds:uri="cfca1b2d-42ac-4348-9c97-39585b21b765"/>
    <ds:schemaRef ds:uri="76f3c3e6-7e2a-40e3-99f2-2bd1a9291b76"/>
  </ds:schemaRefs>
</ds:datastoreItem>
</file>

<file path=customXml/itemProps3.xml><?xml version="1.0" encoding="utf-8"?>
<ds:datastoreItem xmlns:ds="http://schemas.openxmlformats.org/officeDocument/2006/customXml" ds:itemID="{09560FC7-E905-4CC1-BBCA-75C3C070B7F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1149</TotalTime>
  <Words>1039</Words>
  <Application>Microsoft Office PowerPoint</Application>
  <PresentationFormat>Widescreen</PresentationFormat>
  <Paragraphs>226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Montserrat Light</vt:lpstr>
      <vt:lpstr>Calibri Light</vt:lpstr>
      <vt:lpstr>Arial</vt:lpstr>
      <vt:lpstr>Montserrat</vt:lpstr>
      <vt:lpstr>Bebas neue</vt:lpstr>
      <vt:lpstr>Courier New</vt:lpstr>
      <vt:lpstr>Bebas neue</vt:lpstr>
      <vt:lpstr>LEMON MILK Medium</vt:lpstr>
      <vt:lpstr>Calibri</vt:lpstr>
      <vt:lpstr>Tema di Office</vt:lpstr>
      <vt:lpstr>Riconoscimento degli attributi facciali</vt:lpstr>
      <vt:lpstr>Obiettivo del progetto</vt:lpstr>
      <vt:lpstr>APPLICAZIONI</vt:lpstr>
      <vt:lpstr>CelebA</vt:lpstr>
      <vt:lpstr>Esempi </vt:lpstr>
      <vt:lpstr>PREPARAZIONE DEL DATASET</vt:lpstr>
      <vt:lpstr>EFFICIENT-NETS</vt:lpstr>
      <vt:lpstr>Presentazione standard di PowerPoint</vt:lpstr>
      <vt:lpstr>Efficient-net b0</vt:lpstr>
      <vt:lpstr>Efficient-net b3</vt:lpstr>
      <vt:lpstr>EFFICIENT-NETS VS CONV-NETS</vt:lpstr>
      <vt:lpstr>La nostra rete: high-Efficient-net</vt:lpstr>
      <vt:lpstr>la rete in azione</vt:lpstr>
      <vt:lpstr>Risultati di training e validation</vt:lpstr>
      <vt:lpstr>Risultati di training e validation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Riconoscimento degli attributi facciali</dc:title>
  <dc:creator>ALESSIA PATRICOLO</dc:creator>
  <cp:lastModifiedBy>ALESSIA PATRICOLO</cp:lastModifiedBy>
  <cp:revision>32</cp:revision>
  <dcterms:created xsi:type="dcterms:W3CDTF">2022-06-05T10:16:35Z</dcterms:created>
  <dcterms:modified xsi:type="dcterms:W3CDTF">2022-06-09T13:13:30Z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0x0101003DF06F7C771A8445B55AE16D378C1BD4</vt:lpwstr>
  </property>
  <property fmtid="{D5CDD505-2E9C-101B-9397-08002B2CF9AE}" pid="3" name="MediaServiceImageTags">
    <vt:lpwstr/>
  </property>
</Properties>
</file>